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80" r:id="rId6"/>
    <p:sldId id="272" r:id="rId7"/>
    <p:sldId id="273" r:id="rId8"/>
    <p:sldId id="275" r:id="rId9"/>
    <p:sldId id="276" r:id="rId10"/>
    <p:sldId id="277" r:id="rId11"/>
    <p:sldId id="286" r:id="rId12"/>
    <p:sldId id="278" r:id="rId13"/>
    <p:sldId id="287" r:id="rId14"/>
    <p:sldId id="285" r:id="rId15"/>
    <p:sldId id="284" r:id="rId16"/>
    <p:sldId id="283" r:id="rId17"/>
    <p:sldId id="292" r:id="rId18"/>
    <p:sldId id="293" r:id="rId19"/>
    <p:sldId id="282" r:id="rId20"/>
    <p:sldId id="288" r:id="rId21"/>
    <p:sldId id="291" r:id="rId22"/>
    <p:sldId id="290" r:id="rId23"/>
    <p:sldId id="289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0C81A-7347-4B93-ADBD-CF552B60B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F81385-7633-4929-A953-BD728AE3F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CB7D4F-B76F-474D-B38B-39C0BC7D0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6AE885-1D60-484B-8F34-E2D639D9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B11CB8-1B52-417E-8AD2-CDB1539C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20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83CF1-CD5A-4DD7-B17C-CD3908E1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8600D9-E6C0-4B03-BB81-0C5691364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7374E3-ADCF-4F04-90C1-55FDE88E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580B2A-A192-44AE-BEBB-D18DB299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3425B7-EB0E-4519-8C7F-C9EC070A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07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9D124BC-D039-4960-8B7C-BBC83E232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2B9D63-D71C-4634-9A45-D1E6762BB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15AB17-96BE-415D-8D71-1865EDA9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27121E-659E-4CAD-86BF-8B1A302F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6DDB47-8A33-457A-A5C3-581B18E8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22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09136-3840-4388-ADEA-D1140CFD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29ED1E-3F1E-4F50-ADA8-2EA453FDF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2C9D95-A2BB-4062-8CC0-87DD865B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B190A7-AE43-4208-82F9-57A5AAB9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6849DC-F898-4864-924B-10A9753C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59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56358-CFB3-4913-9DEB-B6C96BCA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0082DC-3C6E-4B08-B68E-8F5A7DD08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6D91D9-6BA3-46CD-B4F8-78BE4ECE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F6E21-EADF-47A6-A706-445F63332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11827F-61E3-444F-8426-873F25CCB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34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66FA1A-A8C4-4886-8AF4-6A8BE3CC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FBEA77-BEDC-4707-823E-ED15E9388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C6ABD8-F08F-46B2-9B9A-C20E63D1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7BC050-2746-436A-AA0A-8538FDAF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B8F792-0D42-4FB3-9B60-C6B52958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78209F-4933-4F3D-AFFE-A923DF10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90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4894F1-B599-4EFD-86B0-60EDB69B1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F5E302-FBDA-41DF-BDE3-42D3B7D51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5A09B-99E8-41A9-AEBE-1A6D6525C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3B339D-3DA2-4FB7-AAD4-AD8D4DA7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B68C90-07D3-457C-B61E-72F71EB98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65A7E6A-91CB-4842-BA48-198A0E93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19A25F4-B17C-4811-ABA3-0E9DD2D6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074AD6B-91D0-47E8-BEE8-4714403D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54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43544D-579D-4192-8FA6-89489FEE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7DD462-58F8-45E2-B9E2-05D60D9F0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0E19B8-0ADF-4A33-8E0C-EFDA5F52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8A519B-0510-42EA-91A8-22A92CC3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37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30DF8E-7B65-4FEE-ABA4-D4CCF509F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2290B19-B173-4F6D-9AEE-07520B1E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43ACDD-E59A-4EAC-8F73-B5341616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12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83C55A-E7CA-4C6F-AD66-7A14054C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73952D-8ECF-4DD7-A727-8BB6A16B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C3A8B8-AA7D-4EF5-9210-83D5A726B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B89034-6DF6-4F2B-85FA-78FD5DA3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8C26AC-355B-44DE-B523-BB47A955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77CF71-5A10-4532-BD2C-2B446BDD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48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82B141-351B-405D-BD16-7169ED44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363D077-65C8-4BE0-B1D6-0249154A3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BB8DE9-1783-4A13-B702-43AF756BD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78C381-20BC-47E6-AA42-657E4AA95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5EF340-9614-4EB7-94E5-809637DD5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E4F1F4-9F13-4353-B3D8-E41B11FC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11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8157F4-7FBC-4F7D-8BA4-F572CA08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DDBC1E-0BFA-4387-828E-F21B5C0B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D8E0D5-4AEA-44A3-AABB-2D2093AE5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CA4C-DBD4-4B7D-85ED-D34A34927173}" type="datetimeFigureOut">
              <a:rPr lang="it-IT" smtClean="0"/>
              <a:t>26/07/2021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3DAF80-5B7F-432C-823E-865C41307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2F6133-4D01-4C2D-8277-E9D061B24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5C26-9E24-4E84-B992-90F57FADD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19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6DD20F3-F809-43EC-95F0-8B335E0C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92" y="0"/>
            <a:ext cx="5001008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5ED2EC-6429-4602-B156-A8472CF4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8089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FE5FBC-8125-4A65-B9D5-2184BF528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92" y="4252995"/>
            <a:ext cx="3240000" cy="2605005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C4229441-EF88-4295-B4BB-CFABE612F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676"/>
            <a:ext cx="9059917" cy="536027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L’Associazione «amici  Silvestro M</a:t>
            </a:r>
            <a:r>
              <a:rPr lang="it-IT" sz="3200" b="1" dirty="0">
                <a:solidFill>
                  <a:srgbClr val="FFFF00"/>
                </a:solidFill>
              </a:rPr>
              <a:t>ontanaro» presenta</a:t>
            </a:r>
          </a:p>
        </p:txBody>
      </p:sp>
      <p:sp>
        <p:nvSpPr>
          <p:cNvPr id="12" name="Sottotitolo 11">
            <a:extLst>
              <a:ext uri="{FF2B5EF4-FFF2-40B4-BE49-F238E27FC236}">
                <a16:creationId xmlns:a16="http://schemas.microsoft.com/office/drawing/2014/main" id="{00A15D89-EB64-47FE-BA66-050F78145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316" y="893378"/>
            <a:ext cx="11067393" cy="188135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it-IT" sz="4800" b="1" dirty="0">
                <a:solidFill>
                  <a:schemeClr val="bg1"/>
                </a:solidFill>
              </a:rPr>
              <a:t>PRO</a:t>
            </a:r>
            <a:r>
              <a:rPr lang="it-IT" sz="4800" b="1" dirty="0"/>
              <a:t>IEZIONI</a:t>
            </a:r>
            <a:r>
              <a:rPr lang="it-IT" sz="4800" b="1" dirty="0">
                <a:solidFill>
                  <a:schemeClr val="bg1"/>
                </a:solidFill>
              </a:rPr>
              <a:t>   </a:t>
            </a:r>
            <a:r>
              <a:rPr lang="it-IT" sz="4800" b="1" dirty="0"/>
              <a:t>CART</a:t>
            </a:r>
            <a:r>
              <a:rPr lang="it-IT" sz="4800" b="1" dirty="0">
                <a:solidFill>
                  <a:srgbClr val="FFFF00"/>
                </a:solidFill>
              </a:rPr>
              <a:t>OGRAFICHE</a:t>
            </a:r>
          </a:p>
          <a:p>
            <a:pPr>
              <a:spcBef>
                <a:spcPts val="0"/>
              </a:spcBef>
            </a:pPr>
            <a:r>
              <a:rPr lang="it-IT" sz="4800" b="1" dirty="0"/>
              <a:t> e</a:t>
            </a:r>
          </a:p>
          <a:p>
            <a:pPr>
              <a:spcBef>
                <a:spcPts val="0"/>
              </a:spcBef>
            </a:pPr>
            <a:r>
              <a:rPr lang="it-IT" sz="4800" b="1" dirty="0">
                <a:solidFill>
                  <a:schemeClr val="bg1"/>
                </a:solidFill>
              </a:rPr>
              <a:t>VIS</a:t>
            </a:r>
            <a:r>
              <a:rPr lang="it-IT" sz="4800" b="1" dirty="0"/>
              <a:t>IONE  DEL   </a:t>
            </a:r>
            <a:r>
              <a:rPr lang="it-IT" sz="4800" b="1" dirty="0">
                <a:solidFill>
                  <a:srgbClr val="FFFF00"/>
                </a:solidFill>
              </a:rPr>
              <a:t>MONDO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455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CFD446-1ED0-41DB-9D00-3BB111619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05" y="0"/>
            <a:ext cx="7547589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72" y="6154507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Proiezione </a:t>
            </a:r>
            <a:r>
              <a:rPr lang="it-IT" sz="2400" b="1" dirty="0" err="1"/>
              <a:t>pseudoconica</a:t>
            </a:r>
            <a:r>
              <a:rPr lang="it-IT" sz="2400" b="1" dirty="0"/>
              <a:t> equivalente di </a:t>
            </a:r>
            <a:r>
              <a:rPr lang="it-IT" sz="2400" b="1" dirty="0" err="1"/>
              <a:t>Werner</a:t>
            </a:r>
            <a:r>
              <a:rPr lang="it-IT" sz="2400" b="1" dirty="0"/>
              <a:t> 1500</a:t>
            </a:r>
          </a:p>
        </p:txBody>
      </p:sp>
    </p:spTree>
    <p:extLst>
      <p:ext uri="{BB962C8B-B14F-4D97-AF65-F5344CB8AC3E}">
        <p14:creationId xmlns:p14="http://schemas.microsoft.com/office/powerpoint/2010/main" val="67166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C78CB4A-AC23-4DC4-B43D-CD39EB98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96" y="0"/>
            <a:ext cx="7367408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FBE4369-6D10-4F46-A309-A361DC8E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8441"/>
            <a:ext cx="10515600" cy="662152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 </a:t>
            </a:r>
            <a:r>
              <a:rPr lang="it-IT" sz="2400" b="1" dirty="0"/>
              <a:t>Proiezi</a:t>
            </a:r>
            <a:r>
              <a:rPr lang="it-IT" sz="2400" b="1" dirty="0">
                <a:solidFill>
                  <a:schemeClr val="bg1"/>
                </a:solidFill>
              </a:rPr>
              <a:t>one azimutale equivalente Al-</a:t>
            </a:r>
            <a:r>
              <a:rPr lang="it-IT" sz="2400" b="1" dirty="0" err="1">
                <a:solidFill>
                  <a:schemeClr val="bg1"/>
                </a:solidFill>
              </a:rPr>
              <a:t>Bi</a:t>
            </a:r>
            <a:r>
              <a:rPr lang="it-IT" sz="2400" b="1" dirty="0" err="1"/>
              <a:t>runi</a:t>
            </a:r>
            <a:r>
              <a:rPr lang="it-IT" sz="2400" b="1" dirty="0"/>
              <a:t> 1000</a:t>
            </a:r>
          </a:p>
        </p:txBody>
      </p:sp>
    </p:spTree>
    <p:extLst>
      <p:ext uri="{BB962C8B-B14F-4D97-AF65-F5344CB8AC3E}">
        <p14:creationId xmlns:p14="http://schemas.microsoft.com/office/powerpoint/2010/main" val="300903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97D1C02-5F76-4049-AAD3-4A3ECC6A4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199574"/>
            <a:ext cx="10936226" cy="64588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Proiezione </a:t>
            </a:r>
            <a:r>
              <a:rPr lang="it-IT" sz="2400" b="1" dirty="0" err="1"/>
              <a:t>retroazimutale</a:t>
            </a:r>
            <a:r>
              <a:rPr lang="it-IT" sz="2400" b="1" dirty="0"/>
              <a:t> compromessa di Craig 1909</a:t>
            </a:r>
          </a:p>
        </p:txBody>
      </p:sp>
    </p:spTree>
    <p:extLst>
      <p:ext uri="{BB962C8B-B14F-4D97-AF65-F5344CB8AC3E}">
        <p14:creationId xmlns:p14="http://schemas.microsoft.com/office/powerpoint/2010/main" val="402672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B4EB72-697F-4548-9916-0F94612C4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63" y="0"/>
            <a:ext cx="7584596" cy="6444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Proiezione cilindrica conforme di Mercatore 1569 conserva angoli non distanze</a:t>
            </a:r>
          </a:p>
        </p:txBody>
      </p:sp>
    </p:spTree>
    <p:extLst>
      <p:ext uri="{BB962C8B-B14F-4D97-AF65-F5344CB8AC3E}">
        <p14:creationId xmlns:p14="http://schemas.microsoft.com/office/powerpoint/2010/main" val="616348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3E215F-792B-4360-8BF2-993574FB6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" y="0"/>
            <a:ext cx="1070715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22" y="6011916"/>
            <a:ext cx="10438657" cy="525091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Proiezione cilindrica equivalente di </a:t>
            </a:r>
            <a:r>
              <a:rPr lang="it-IT" sz="2400" b="1" dirty="0" err="1">
                <a:solidFill>
                  <a:schemeClr val="bg1"/>
                </a:solidFill>
              </a:rPr>
              <a:t>Gall</a:t>
            </a:r>
            <a:r>
              <a:rPr lang="it-IT" sz="2400" b="1" dirty="0">
                <a:solidFill>
                  <a:schemeClr val="bg1"/>
                </a:solidFill>
              </a:rPr>
              <a:t>-Peters 1855-1973 </a:t>
            </a:r>
          </a:p>
        </p:txBody>
      </p:sp>
    </p:spTree>
    <p:extLst>
      <p:ext uri="{BB962C8B-B14F-4D97-AF65-F5344CB8AC3E}">
        <p14:creationId xmlns:p14="http://schemas.microsoft.com/office/powerpoint/2010/main" val="1888768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16D4E5C-93B0-44D5-937B-C81F99B4F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8" y="0"/>
            <a:ext cx="1085172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791200"/>
            <a:ext cx="10500360" cy="588579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Elissi di distorsione di Tissot nella carta di </a:t>
            </a:r>
            <a:r>
              <a:rPr lang="it-IT" sz="2400" b="1" dirty="0" err="1"/>
              <a:t>Gall</a:t>
            </a:r>
            <a:r>
              <a:rPr lang="it-IT" sz="2400" b="1" dirty="0"/>
              <a:t>-Peters</a:t>
            </a:r>
          </a:p>
        </p:txBody>
      </p:sp>
    </p:spTree>
    <p:extLst>
      <p:ext uri="{BB962C8B-B14F-4D97-AF65-F5344CB8AC3E}">
        <p14:creationId xmlns:p14="http://schemas.microsoft.com/office/powerpoint/2010/main" val="3015865535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05D6D13-9AD2-4288-9DE0-EEFC3411A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29" y="0"/>
            <a:ext cx="691134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Elissi di distorsione di Tissot nella carta di Mercatore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7474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CF3D01-F985-413B-8EA2-C41AF78B1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15" y="0"/>
            <a:ext cx="7567969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Elisse di distorsione o</a:t>
            </a:r>
            <a:r>
              <a:rPr lang="it-IT" sz="2400" b="1" dirty="0">
                <a:solidFill>
                  <a:schemeClr val="bg1"/>
                </a:solidFill>
              </a:rPr>
              <a:t> elis</a:t>
            </a:r>
            <a:r>
              <a:rPr lang="it-IT" sz="2400" b="1" dirty="0"/>
              <a:t>se</a:t>
            </a:r>
            <a:r>
              <a:rPr lang="it-IT" sz="2400" b="1" dirty="0">
                <a:solidFill>
                  <a:schemeClr val="bg1"/>
                </a:solidFill>
              </a:rPr>
              <a:t> di Tissot </a:t>
            </a:r>
            <a:r>
              <a:rPr lang="it-IT" sz="2400" b="1" dirty="0"/>
              <a:t>o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/>
              <a:t>indic</a:t>
            </a:r>
            <a:r>
              <a:rPr lang="it-IT" sz="2400" b="1" dirty="0">
                <a:solidFill>
                  <a:schemeClr val="bg1"/>
                </a:solidFill>
              </a:rPr>
              <a:t>ator</a:t>
            </a:r>
            <a:r>
              <a:rPr lang="it-IT" sz="2400" b="1" dirty="0"/>
              <a:t>e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/>
              <a:t>di Tissot del 1859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6111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Elissi di distorsione di Tissot nella carta di </a:t>
            </a:r>
            <a:r>
              <a:rPr lang="it-IT" sz="2400" b="1" dirty="0" err="1"/>
              <a:t>Mollweide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C59E6F-9E39-4675-8631-19E3EDE74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66"/>
            <a:ext cx="12098438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5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835D4E9-80B1-4147-BAA8-D11B2D654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00"/>
            <a:ext cx="12192000" cy="6232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Densità della popolazione nei vari stati</a:t>
            </a:r>
          </a:p>
        </p:txBody>
      </p:sp>
    </p:spTree>
    <p:extLst>
      <p:ext uri="{BB962C8B-B14F-4D97-AF65-F5344CB8AC3E}">
        <p14:creationId xmlns:p14="http://schemas.microsoft.com/office/powerpoint/2010/main" val="32750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E9EAAFD-0B89-4205-8B41-7B070EB9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25" y="615452"/>
            <a:ext cx="11327350" cy="56270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2213D8C-5F93-476B-AF60-669A6A49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5760720"/>
            <a:ext cx="10429240" cy="654368"/>
          </a:xfrm>
        </p:spPr>
        <p:txBody>
          <a:bodyPr>
            <a:normAutofit/>
          </a:bodyPr>
          <a:lstStyle/>
          <a:p>
            <a:r>
              <a:rPr lang="it-IT" sz="2400" dirty="0"/>
              <a:t>Proiezione cilindrica equidistante di Marino di Tiro 120 secondo Claudio Tolomeo</a:t>
            </a:r>
          </a:p>
        </p:txBody>
      </p:sp>
    </p:spTree>
    <p:extLst>
      <p:ext uri="{BB962C8B-B14F-4D97-AF65-F5344CB8AC3E}">
        <p14:creationId xmlns:p14="http://schemas.microsoft.com/office/powerpoint/2010/main" val="213934889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Superficie nazioni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19301A-916B-43E7-9150-BF59B84DD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4355"/>
            <a:ext cx="12204734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7215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Centro della proiezione di Mercatore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5D5669-4BC7-400D-96DD-228B9A8FF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37" y="0"/>
            <a:ext cx="8704794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B3A698-118E-41BE-A9B7-96FBDF69F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00" y="0"/>
            <a:ext cx="700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EB74455-D016-43E0-ADA4-337674723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0"/>
            <a:ext cx="10674738" cy="684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6028383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Sovrapposizione proiezioni  di Mercatore e di </a:t>
            </a:r>
            <a:r>
              <a:rPr lang="it-IT" sz="2400" dirty="0" err="1">
                <a:solidFill>
                  <a:schemeClr val="bg1"/>
                </a:solidFill>
              </a:rPr>
              <a:t>Gall</a:t>
            </a:r>
            <a:r>
              <a:rPr lang="it-IT" sz="2400" dirty="0">
                <a:solidFill>
                  <a:schemeClr val="bg1"/>
                </a:solidFill>
              </a:rPr>
              <a:t>-Peters</a:t>
            </a:r>
          </a:p>
        </p:txBody>
      </p:sp>
    </p:spTree>
    <p:extLst>
      <p:ext uri="{BB962C8B-B14F-4D97-AF65-F5344CB8AC3E}">
        <p14:creationId xmlns:p14="http://schemas.microsoft.com/office/powerpoint/2010/main" val="171416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B4EB72-697F-4548-9916-0F94612C4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63" y="0"/>
            <a:ext cx="7584596" cy="6444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r>
              <a:rPr lang="it-IT" sz="2400" dirty="0"/>
              <a:t>Proiezione cilindrica conforme di Mercatore 1569 conserva angoli non distanze</a:t>
            </a:r>
          </a:p>
        </p:txBody>
      </p:sp>
    </p:spTree>
    <p:extLst>
      <p:ext uri="{BB962C8B-B14F-4D97-AF65-F5344CB8AC3E}">
        <p14:creationId xmlns:p14="http://schemas.microsoft.com/office/powerpoint/2010/main" val="63737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5BDD663-3851-4937-B564-47F2A1CE3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12" y="0"/>
            <a:ext cx="3417376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Proiezione </a:t>
            </a:r>
            <a:r>
              <a:rPr lang="it-IT" sz="2400" dirty="0">
                <a:solidFill>
                  <a:schemeClr val="bg1"/>
                </a:solidFill>
              </a:rPr>
              <a:t>Cassini 1745 cilindrica equi</a:t>
            </a:r>
            <a:r>
              <a:rPr lang="it-IT" sz="2400" dirty="0"/>
              <a:t>distante</a:t>
            </a:r>
          </a:p>
        </p:txBody>
      </p:sp>
    </p:spTree>
    <p:extLst>
      <p:ext uri="{BB962C8B-B14F-4D97-AF65-F5344CB8AC3E}">
        <p14:creationId xmlns:p14="http://schemas.microsoft.com/office/powerpoint/2010/main" val="366474411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E38370F-EE77-456C-A832-FFCA084C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" y="152812"/>
            <a:ext cx="12069859" cy="585869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0DFB85A-56DC-43AF-81FD-832620C7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16" y="5875282"/>
            <a:ext cx="10646981" cy="693684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Proiezione sinusoidale 1600 </a:t>
            </a:r>
            <a:r>
              <a:rPr lang="it-IT" sz="2400" b="1" dirty="0" err="1"/>
              <a:t>pseudocilindrica</a:t>
            </a:r>
            <a:r>
              <a:rPr lang="it-IT" sz="2400" b="1" dirty="0"/>
              <a:t> equivalente</a:t>
            </a:r>
          </a:p>
        </p:txBody>
      </p:sp>
    </p:spTree>
    <p:extLst>
      <p:ext uri="{BB962C8B-B14F-4D97-AF65-F5344CB8AC3E}">
        <p14:creationId xmlns:p14="http://schemas.microsoft.com/office/powerpoint/2010/main" val="395364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FCB85A-9CFA-4465-89BB-73104336B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29"/>
            <a:ext cx="12192000" cy="576674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37F528-1B4E-4F28-A535-A5D2BF62308A}"/>
              </a:ext>
            </a:extLst>
          </p:cNvPr>
          <p:cNvSpPr txBox="1"/>
          <p:nvPr/>
        </p:nvSpPr>
        <p:spPr>
          <a:xfrm>
            <a:off x="2406870" y="6211615"/>
            <a:ext cx="7357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Proiezione di </a:t>
            </a:r>
            <a:r>
              <a:rPr lang="it-IT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Mollweide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1805 </a:t>
            </a:r>
            <a:r>
              <a:rPr lang="it-IT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pseudocilindrica</a:t>
            </a:r>
            <a:r>
              <a:rPr lang="it-IT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equivalente</a:t>
            </a:r>
          </a:p>
        </p:txBody>
      </p:sp>
    </p:spTree>
    <p:extLst>
      <p:ext uri="{BB962C8B-B14F-4D97-AF65-F5344CB8AC3E}">
        <p14:creationId xmlns:p14="http://schemas.microsoft.com/office/powerpoint/2010/main" val="1441184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Proiezione di Goode 1923 </a:t>
            </a:r>
            <a:r>
              <a:rPr lang="it-IT" sz="2400" b="1" dirty="0" err="1"/>
              <a:t>pseudocilindrica</a:t>
            </a:r>
            <a:r>
              <a:rPr lang="it-IT" sz="2400" b="1" dirty="0"/>
              <a:t> equivalente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4E44E8-FFAC-491B-9F2E-0D53997B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731"/>
            <a:ext cx="12192000" cy="49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950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Proiezione poliedrica compromessa </a:t>
            </a:r>
            <a:r>
              <a:rPr lang="it-IT" sz="2400" b="1" dirty="0" err="1"/>
              <a:t>Cahill</a:t>
            </a:r>
            <a:r>
              <a:rPr lang="it-IT" sz="2400" b="1" dirty="0"/>
              <a:t>-Keys 1975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B2DDC2-8EDF-49B5-BA2D-99FBFEAD1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183"/>
            <a:ext cx="12192000" cy="44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75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0582EE8-540F-4D14-9ACA-7CFB3124F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" y="185285"/>
            <a:ext cx="12146070" cy="64874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435FACB-0FB1-42B8-9F5E-BEC98183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5923280"/>
            <a:ext cx="10500360" cy="61372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/>
              <a:t>Proiezione p</a:t>
            </a:r>
            <a:r>
              <a:rPr lang="it-IT" sz="2400" b="1" dirty="0">
                <a:solidFill>
                  <a:schemeClr val="bg1"/>
                </a:solidFill>
              </a:rPr>
              <a:t>olied</a:t>
            </a:r>
            <a:r>
              <a:rPr lang="it-IT" sz="2400" b="1" dirty="0"/>
              <a:t>rica compromessa a Farfalla di </a:t>
            </a:r>
            <a:r>
              <a:rPr lang="it-IT" sz="2400" b="1" dirty="0" err="1">
                <a:solidFill>
                  <a:schemeClr val="bg1"/>
                </a:solidFill>
              </a:rPr>
              <a:t>Wate</a:t>
            </a:r>
            <a:r>
              <a:rPr lang="it-IT" sz="2400" b="1" dirty="0" err="1"/>
              <a:t>rman</a:t>
            </a:r>
            <a:r>
              <a:rPr lang="it-IT" sz="2400" b="1" dirty="0"/>
              <a:t> 1996</a:t>
            </a:r>
          </a:p>
        </p:txBody>
      </p:sp>
    </p:spTree>
    <p:extLst>
      <p:ext uri="{BB962C8B-B14F-4D97-AF65-F5344CB8AC3E}">
        <p14:creationId xmlns:p14="http://schemas.microsoft.com/office/powerpoint/2010/main" val="360763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164</Words>
  <Application>Microsoft Office PowerPoint</Application>
  <PresentationFormat>Widescreen</PresentationFormat>
  <Paragraphs>25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di Office</vt:lpstr>
      <vt:lpstr>L’Associazione «amici  Silvestro Montanaro» presenta</vt:lpstr>
      <vt:lpstr>Proiezione cilindrica equidistante di Marino di Tiro 120 secondo Claudio Tolomeo</vt:lpstr>
      <vt:lpstr>Proiezione cilindrica conforme di Mercatore 1569 conserva angoli non distanze</vt:lpstr>
      <vt:lpstr>Proiezione Cassini 1745 cilindrica equidistante</vt:lpstr>
      <vt:lpstr>Proiezione sinusoidale 1600 pseudocilindrica equivalente</vt:lpstr>
      <vt:lpstr>Presentazione standard di PowerPoint</vt:lpstr>
      <vt:lpstr>Proiezione di Goode 1923 pseudocilindrica equivalente</vt:lpstr>
      <vt:lpstr>Proiezione poliedrica compromessa Cahill-Keys 1975</vt:lpstr>
      <vt:lpstr>Proiezione poliedrica compromessa a Farfalla di Waterman 1996</vt:lpstr>
      <vt:lpstr>Proiezione pseudoconica equivalente di Werner 1500</vt:lpstr>
      <vt:lpstr> Proiezione azimutale equivalente Al-Biruni 1000</vt:lpstr>
      <vt:lpstr>Proiezione retroazimutale compromessa di Craig 1909</vt:lpstr>
      <vt:lpstr>Proiezione cilindrica conforme di Mercatore 1569 conserva angoli non distanze</vt:lpstr>
      <vt:lpstr>Proiezione cilindrica equivalente di Gall-Peters 1855-1973 </vt:lpstr>
      <vt:lpstr>Elissi di distorsione di Tissot nella carta di Gall-Peters</vt:lpstr>
      <vt:lpstr>Elissi di distorsione di Tissot nella carta di Mercatore</vt:lpstr>
      <vt:lpstr>Elisse di distorsione o elisse di Tissot o indicatore di Tissot del 1859</vt:lpstr>
      <vt:lpstr>Elissi di distorsione di Tissot nella carta di Mollweide</vt:lpstr>
      <vt:lpstr>Densità della popolazione nei vari stati</vt:lpstr>
      <vt:lpstr>Superficie nazioni</vt:lpstr>
      <vt:lpstr>Centro della proiezione di Mercatore</vt:lpstr>
      <vt:lpstr>Presentazione standard di PowerPoint</vt:lpstr>
      <vt:lpstr>Sovrapposizione proiezioni  di Mercatore e di Gall-Peters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Manfridi</dc:creator>
  <cp:lastModifiedBy>Alessandro Manfridi</cp:lastModifiedBy>
  <cp:revision>19</cp:revision>
  <dcterms:created xsi:type="dcterms:W3CDTF">2021-07-26T05:45:57Z</dcterms:created>
  <dcterms:modified xsi:type="dcterms:W3CDTF">2021-07-26T15:41:22Z</dcterms:modified>
</cp:coreProperties>
</file>