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8" r:id="rId4"/>
    <p:sldId id="258" r:id="rId5"/>
    <p:sldId id="260" r:id="rId6"/>
    <p:sldId id="261" r:id="rId7"/>
    <p:sldId id="280" r:id="rId8"/>
    <p:sldId id="294" r:id="rId9"/>
    <p:sldId id="295" r:id="rId10"/>
    <p:sldId id="287" r:id="rId11"/>
    <p:sldId id="262" r:id="rId12"/>
    <p:sldId id="288" r:id="rId13"/>
    <p:sldId id="264" r:id="rId14"/>
    <p:sldId id="289" r:id="rId15"/>
    <p:sldId id="266" r:id="rId16"/>
    <p:sldId id="268" r:id="rId17"/>
    <p:sldId id="292" r:id="rId18"/>
    <p:sldId id="290" r:id="rId19"/>
    <p:sldId id="291" r:id="rId20"/>
    <p:sldId id="270" r:id="rId21"/>
    <p:sldId id="271" r:id="rId22"/>
    <p:sldId id="272" r:id="rId23"/>
    <p:sldId id="274" r:id="rId24"/>
    <p:sldId id="293" r:id="rId25"/>
    <p:sldId id="275" r:id="rId26"/>
    <p:sldId id="276" r:id="rId27"/>
    <p:sldId id="277" r:id="rId28"/>
    <p:sldId id="282" r:id="rId29"/>
    <p:sldId id="284" r:id="rId30"/>
    <p:sldId id="28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466CB-DBDF-4A6C-A82E-DC62C6955F71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D953-0122-42E6-9946-EFBF5EFFE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0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DD953-0122-42E6-9946-EFBF5EFFEF7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27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DD953-0122-42E6-9946-EFBF5EFFEF7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21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DD953-0122-42E6-9946-EFBF5EFFEF7F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CC737-3FF7-4BE0-ABFA-DE956DA9F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1B2FA1-C970-4762-80FC-A8866A91B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FEA088-317B-4133-99D7-FC4FD3F4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B55142-2743-4D68-AD0B-73B22F54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243D2B-AB31-4F45-BDDF-22451E9C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6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125F2-CBC4-4E2B-93A8-A6FEEA54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0C11CE-FDF5-48C4-8BBC-795492011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81050A-2771-4C35-AB74-D23D9B2C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274C39-FC25-40F5-BB57-A99DE2B7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98239-AF83-47D4-9319-D59CC2E2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78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4E3D2F-0262-48FF-843B-BDBB8D9BD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DBAE36-940D-42F7-BB40-901FD84ED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485E2C-D6D4-4754-A426-64AB3059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1370D8-EB8C-452F-B940-BB062778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AE649-67AE-4E9C-9A70-B07F4F5E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7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F3D57-C81B-4C0F-8A53-C8916C14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9C4D5-54F7-481B-9823-A2EE76C7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E42CE7-75CE-4E2C-BE9D-E5206DBE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DF951F-B11C-42E6-BC1D-D9C5DF43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1BD71-96C8-469C-971C-DE3F5014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0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4F948-D05C-4669-ADF6-01A82F90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9519C-0EE3-4FD3-91CC-051B0FA8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BE779E-B183-4CBD-AA2D-4CE499CE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28E353-AC7B-4497-8E35-35A4C3C0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B0A0ED-E6E4-4258-AF6B-1A714CCE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18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EA6B4-C5AF-4943-9F8C-B59724DA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F69E02-DB1C-4BF8-BB97-DDEC9DCDB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593738-68B2-4A22-AE26-ACEF6E9B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21178C-3E38-43E6-9A8D-9D70A003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D87388-3AA2-428F-92EE-ED8F792B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DD36EA-C662-461E-AA1E-5EF10BA2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66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003B3-B52F-4B78-9509-3F6F8F3C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253936-82FA-4577-9566-7BD6BD44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F5BBEF-90DB-4374-AFC2-473E56482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A1D0D4-BA56-420D-B88F-668614AD5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835BF9-E08B-4183-80E5-4A7180A9B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8C8E13-6D9A-4D19-9A66-92C49391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2F8A0D-4E56-41FA-BD00-8FF22805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411E58-3167-492B-8F75-B43FE5D7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4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E44DD-6BAD-43C4-AD79-C5FA6BEE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913ED3-9AA1-464D-BD8F-359F37A1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FE0A4C-7CFA-46D0-A89A-EE64BC5D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1267DD-7357-4A4D-B45B-CAE3F429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82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0CB0BF-EC99-49CF-A889-F09FB07F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4DFC78-30FD-495D-A87E-A7A4BC44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2EF0C9-9450-4FA6-90FC-EE2DF804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63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0B6BA-F84D-4ACA-87F4-350A4BDB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450089-B88D-4B0F-9D4B-BE67DE0F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26F238-B353-4CA7-A515-BD353799D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0CB646-C213-4DAB-B850-ADDA894F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794531-7F75-4946-8FAC-5B84608A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7015AC-BACC-480C-8BFC-A4E19046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40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02FD5-BE12-4147-A802-2EEF411B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A311AD-3F60-4136-8A25-C78136896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98C295-88EA-4BFE-A6DC-5C6F041CF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47E9BD-D565-461D-9D72-632B54B5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9E1885-4BFA-44BD-89D6-F712A7D5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B1D900-6262-434F-8EF9-567B43A6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1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1326F0-0BB4-42B8-9CB6-CC944F65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091525-8B72-4205-8E3A-2C6B8BBDA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4CF4E-A4B5-4ECA-8DAF-BD879F91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8641-604D-4D0C-BC9D-97C1717CF1DD}" type="datetimeFigureOut">
              <a:rPr lang="it-IT" smtClean="0"/>
              <a:t>03/02/2022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50DC6D-810D-4846-8E01-10A1CAB54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891110-1675-49FF-B5EB-D1080EE81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96A7-263E-4703-93C2-D51F78B682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10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igrizia.it/wp-content/uploads/sites/2/2021/12/apertura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fricacenter.org/wp-content/uploads/2021/10/Climate_Anomalies-01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africacenter.org/wp-content/uploads/2021/11/Climate_water-02-scaled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fricacenter.org/wp-content/uploads/2021/10/Climate_migration-01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osservatoriodiritti.it/wp-content/uploads/2021/12/giornata-internazionale-dei-migranti-1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grationtechmonitor.com/about" TargetMode="External"/><Relationship Id="rId13" Type="http://schemas.openxmlformats.org/officeDocument/2006/relationships/hyperlink" Target="https://www.asgi.it/notizie/3-2021-rivista-diritto-immigrazione-e-cittadinanza/" TargetMode="External"/><Relationship Id="rId3" Type="http://schemas.openxmlformats.org/officeDocument/2006/relationships/hyperlink" Target="https://www.migrantes.it/il-diritto-dasilo-report-2021-gli-ostacoli-verso-un-noi-sempre-piu-grande/" TargetMode="External"/><Relationship Id="rId7" Type="http://schemas.openxmlformats.org/officeDocument/2006/relationships/hyperlink" Target="https://africacenter.org/spotlight/conflict-drives-record-levels-of-acute-food-insecurity-in-africa/" TargetMode="External"/><Relationship Id="rId12" Type="http://schemas.openxmlformats.org/officeDocument/2006/relationships/hyperlink" Target="http://www.asgi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servatoriodiritti.it/2021/12/17/giornata-internazionale-dei-migranti-2021/" TargetMode="External"/><Relationship Id="rId11" Type="http://schemas.openxmlformats.org/officeDocument/2006/relationships/hyperlink" Target="https://www.lavoro.gov.it/temi-e-priorita/immigrazione/focus-on/minori-stranieri/Pagine/Dati-minori-stranieri-non-accompagnati.aspx" TargetMode="External"/><Relationship Id="rId5" Type="http://schemas.openxmlformats.org/officeDocument/2006/relationships/hyperlink" Target="https://africacenter.org/spotlight/how-global-warming-threatens-human-security-in-africa/" TargetMode="External"/><Relationship Id="rId10" Type="http://schemas.openxmlformats.org/officeDocument/2006/relationships/hyperlink" Target="https://www.vaticannews.va/it/papa/news/2021-12/papa-francesco-giornata-internazionale-migranti-lojudice-viaggio.html" TargetMode="External"/><Relationship Id="rId4" Type="http://schemas.openxmlformats.org/officeDocument/2006/relationships/hyperlink" Target="https://www.nigrizia.it/notizia/africa-le-migrazioni-nel-continente-nel-2022" TargetMode="External"/><Relationship Id="rId9" Type="http://schemas.openxmlformats.org/officeDocument/2006/relationships/hyperlink" Target="https://africacenter.org/spotlight/african-migration-trends-to-watch-in-2022/" TargetMode="External"/><Relationship Id="rId14" Type="http://schemas.openxmlformats.org/officeDocument/2006/relationships/hyperlink" Target="https://frontex.europa.eu/media-centre/news/news-release/eu-external-borders-in-2021-arrivals-above-pre-pandemic-levels-CxVMN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FEF34439-28C2-482E-9B39-3EEE0DEEA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6" b="3595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24C09C-8A10-4CDF-BFB2-E65AB4F9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325550"/>
            <a:ext cx="720852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it-IT" sz="7000" dirty="0">
                <a:solidFill>
                  <a:schemeClr val="bg1"/>
                </a:solidFill>
              </a:rPr>
              <a:t>«Verso un noi sempre più grande»</a:t>
            </a:r>
            <a:br>
              <a:rPr lang="it-IT" sz="6600" dirty="0">
                <a:solidFill>
                  <a:schemeClr val="bg1"/>
                </a:solidFill>
              </a:rPr>
            </a:br>
            <a:r>
              <a:rPr lang="it-IT" sz="5300" dirty="0">
                <a:solidFill>
                  <a:schemeClr val="bg1"/>
                </a:solidFill>
              </a:rPr>
              <a:t>Il diritto d’asilo -</a:t>
            </a:r>
            <a:br>
              <a:rPr lang="it-IT" sz="5300" dirty="0">
                <a:solidFill>
                  <a:schemeClr val="bg1"/>
                </a:solidFill>
              </a:rPr>
            </a:br>
            <a:r>
              <a:rPr lang="it-IT" sz="5300" dirty="0">
                <a:solidFill>
                  <a:schemeClr val="bg1"/>
                </a:solidFill>
              </a:rPr>
              <a:t> Report Migrantes 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69796E-3595-44A3-AE5B-2A142743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9898149" cy="19223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FFFFFF"/>
                </a:solidFill>
              </a:rPr>
              <a:t>dialogo dell’Associazione «Amici Silvestro Montanaro» </a:t>
            </a:r>
          </a:p>
          <a:p>
            <a:r>
              <a:rPr lang="it-IT" dirty="0">
                <a:solidFill>
                  <a:srgbClr val="FFFFFF"/>
                </a:solidFill>
              </a:rPr>
              <a:t>con</a:t>
            </a:r>
          </a:p>
          <a:p>
            <a:pPr algn="l"/>
            <a:r>
              <a:rPr lang="it-IT" dirty="0">
                <a:solidFill>
                  <a:srgbClr val="FFFFFF"/>
                </a:solidFill>
              </a:rPr>
              <a:t>Don Gianni de Robertis -  Direttore Generale Fondazione Migrantes – CEI</a:t>
            </a:r>
          </a:p>
          <a:p>
            <a:pPr algn="l"/>
            <a:r>
              <a:rPr lang="it-IT" dirty="0">
                <a:solidFill>
                  <a:srgbClr val="FFFFFF"/>
                </a:solidFill>
              </a:rPr>
              <a:t>Avv. Anna Brambilla - ASGI</a:t>
            </a:r>
          </a:p>
          <a:p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1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AA2F628-9491-45B6-962D-D4DA03BB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3" y="364303"/>
            <a:ext cx="8157458" cy="5943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03F37E-7A31-41F2-BF9D-57245644444A}"/>
              </a:ext>
            </a:extLst>
          </p:cNvPr>
          <p:cNvSpPr txBox="1"/>
          <p:nvPr/>
        </p:nvSpPr>
        <p:spPr>
          <a:xfrm>
            <a:off x="10405241" y="6001407"/>
            <a:ext cx="1608082" cy="26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Progetti ASGI</a:t>
            </a:r>
            <a:endParaRPr lang="it-IT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6DA0FDF-64BD-4DDD-A181-E49E1657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2"/>
          <a:stretch/>
        </p:blipFill>
        <p:spPr bwMode="auto">
          <a:xfrm>
            <a:off x="199356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1363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A087D5-59FA-4BAC-A56B-CC110B055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5" y="410966"/>
            <a:ext cx="8041832" cy="605147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C100F0-7159-446E-9F6E-9A719B82966D}"/>
              </a:ext>
            </a:extLst>
          </p:cNvPr>
          <p:cNvSpPr txBox="1"/>
          <p:nvPr/>
        </p:nvSpPr>
        <p:spPr>
          <a:xfrm>
            <a:off x="9684422" y="6011917"/>
            <a:ext cx="1298887" cy="26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Progetti ASGI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7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0C3149D-8578-47E1-8831-8DA486D3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847" y="643467"/>
            <a:ext cx="6006540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3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8A2BD0-6782-498F-8B23-3E1D7CDAF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6" y="918546"/>
            <a:ext cx="7631163" cy="49793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5819EE-1A36-441D-9FAE-B0D0D7060DD0}"/>
              </a:ext>
            </a:extLst>
          </p:cNvPr>
          <p:cNvSpPr txBox="1"/>
          <p:nvPr/>
        </p:nvSpPr>
        <p:spPr>
          <a:xfrm>
            <a:off x="9906000" y="5486400"/>
            <a:ext cx="1402080" cy="26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Progetti</a:t>
            </a:r>
            <a:r>
              <a:rPr lang="it-IT" sz="1100" b="1" i="1" dirty="0">
                <a:solidFill>
                  <a:srgbClr val="4472C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ASGI</a:t>
            </a:r>
            <a:endParaRPr lang="it-IT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E7427FC-BF1F-4C3A-BDDB-F7726090E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90" y="0"/>
            <a:ext cx="9727568" cy="4790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8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030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54F153-8D86-4944-BE88-5F514293F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48" y="448055"/>
            <a:ext cx="6836819" cy="595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3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32E74A27-3FC5-456D-B463-0C66A927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76E61D32-E58E-4A47-B519-52EFB935D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4592FB9-6E00-4EA3-9981-D93864EDC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688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hlinkClick r:id="rId2"/>
            <a:extLst>
              <a:ext uri="{FF2B5EF4-FFF2-40B4-BE49-F238E27FC236}">
                <a16:creationId xmlns:a16="http://schemas.microsoft.com/office/drawing/2014/main" id="{9E146C18-CDC9-4DB2-9619-205B4D23A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b="84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57104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/>
            <a:extLst>
              <a:ext uri="{FF2B5EF4-FFF2-40B4-BE49-F238E27FC236}">
                <a16:creationId xmlns:a16="http://schemas.microsoft.com/office/drawing/2014/main" id="{F5ECA0CB-55EE-4DD0-BEFC-FCD60781A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6" r="-2" b="12966"/>
          <a:stretch/>
        </p:blipFill>
        <p:spPr bwMode="auto">
          <a:xfrm>
            <a:off x="466343" y="448055"/>
            <a:ext cx="9180576" cy="595274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26AB5B-4503-4596-9168-4D00EFB00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2" y="448055"/>
            <a:ext cx="9187997" cy="59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8007408-EF03-431D-B399-6338234A7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mappa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E8F48B29-ED86-4004-9BCE-03366C6A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0"/>
            <a:ext cx="702595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0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hlinkClick r:id="rId2"/>
            <a:extLst>
              <a:ext uri="{FF2B5EF4-FFF2-40B4-BE49-F238E27FC236}">
                <a16:creationId xmlns:a16="http://schemas.microsoft.com/office/drawing/2014/main" id="{6E73444B-81DC-416F-A6A6-47A87362E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319" y="359147"/>
            <a:ext cx="5725273" cy="6139706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7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37EB11D-E86E-48BD-BAB7-432DEB317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-2"/>
            <a:ext cx="5179353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200203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42AF935-F098-42FE-AF6A-69BFB1D3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300"/>
            <a:ext cx="9270999" cy="53086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71E1456-15CD-4CDD-96B3-3969886AE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162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991446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1DAABA-4FF7-45E2-B1C4-F9A2ACA3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3" y="165100"/>
            <a:ext cx="8346166" cy="65278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scuro, esterni, nuvole, fumo&#10;&#10;Descrizione generata automaticamente">
            <a:extLst>
              <a:ext uri="{FF2B5EF4-FFF2-40B4-BE49-F238E27FC236}">
                <a16:creationId xmlns:a16="http://schemas.microsoft.com/office/drawing/2014/main" id="{B5AD2585-6F5C-4759-AE91-4788DF9C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1437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9194A1-5FA8-488C-A551-690CD9830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/>
          <a:stretch/>
        </p:blipFill>
        <p:spPr>
          <a:xfrm>
            <a:off x="838199" y="806600"/>
            <a:ext cx="9194801" cy="43681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giornata internazionale dei migranti">
            <a:hlinkClick r:id="rId2"/>
            <a:extLst>
              <a:ext uri="{FF2B5EF4-FFF2-40B4-BE49-F238E27FC236}">
                <a16:creationId xmlns:a16="http://schemas.microsoft.com/office/drawing/2014/main" id="{5CB00A87-9AA8-494F-B651-B89C709C1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5FA820-87A9-45BE-A36A-321AB734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120"/>
            <a:ext cx="10398760" cy="5892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Links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9CD4B4-F459-4FE4-94D7-13413F3F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58900"/>
            <a:ext cx="10858500" cy="4919980"/>
          </a:xfrm>
        </p:spPr>
        <p:txBody>
          <a:bodyPr>
            <a:normAutofit lnSpcReduction="10000"/>
          </a:bodyPr>
          <a:lstStyle/>
          <a:p>
            <a:r>
              <a:rPr lang="it-IT" sz="18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https://www.migrantes.it/il-diritto-dasilo-report-2021-gli-ostacoli-verso-un-noi-sempre-piu-grande/</a:t>
            </a:r>
            <a:endParaRPr lang="it-IT" sz="1800" dirty="0">
              <a:effectLst/>
              <a:ea typeface="Times New Roman" panose="02020603050405020304" pitchFamily="18" charset="0"/>
            </a:endParaRPr>
          </a:p>
          <a:p>
            <a:r>
              <a:rPr lang="it-IT" sz="1800" u="sng" kern="1800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https://www.nigrizia.it/notizia/africa-le-migrazioni-nel-continente-nel-2022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hlinkClick r:id="rId5"/>
              </a:rPr>
              <a:t>Come il riscaldamento globale minaccia la sicurezza umana in Africa – Africa Center for Strategic Studies</a:t>
            </a:r>
            <a:endParaRPr lang="it-IT" sz="1800" dirty="0"/>
          </a:p>
          <a:p>
            <a:r>
              <a:rPr lang="it-IT" sz="1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https://www.osservatoriodiritti.it/2021/12/17/giornata-internazionale-dei-migranti-2021/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https://www.glistatigenerali.com/uncategorized/grecia-nascono-i-nuovi-campi-di-concentramento/</a:t>
            </a:r>
            <a:endParaRPr lang="it-IT" sz="1800" b="1" u="sng" kern="1800" cap="all" dirty="0">
              <a:solidFill>
                <a:srgbClr val="FFFF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Il conflitto guida livelli record di insicurezza alimentare acuta in Africa - Africa Center for Strategic Studies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hlinkClick r:id="rId8"/>
              </a:rPr>
              <a:t>Chi siamo — Migration and Technology Monitor (migrationtechmonitor.com)</a:t>
            </a:r>
            <a:endParaRPr lang="it-IT" sz="1800" dirty="0"/>
          </a:p>
          <a:p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Tendenze migratorie africane da tenere d'occhio nel 2022 - Africa Center for Strategic Studies</a:t>
            </a:r>
            <a:endParaRPr lang="it-IT" sz="1800" u="sng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hlinkClick r:id="rId10"/>
              </a:rPr>
              <a:t>Il Papa: guardiamo negli occhi gli scartati che incontriamo - Vatican News</a:t>
            </a:r>
            <a:endParaRPr lang="it-IT" sz="1800" dirty="0"/>
          </a:p>
          <a:p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https://www.lavoro.gov.it/temi-e-priorita/immigrazione/focus-on/minori-stranieri/Pagine/Dati-minori-stranieri-non-accompagnati.aspx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http://www.asgi.it/</a:t>
            </a: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https://www.asgi.it/notizie/3-2021-rivista-diritto-immigrazione-e-cittadinanza/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https://frontex.europa.eu/media-centre/news/news-release/eu-external-borders-in-2021-arrivals-above-pre-pandemic-levels-CxVMNN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2921680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17848CA-FFA1-4ED4-8E54-1DFDBD580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2" b="2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9265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938EE3-47D6-40EF-865A-84B4768D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60" y="369870"/>
            <a:ext cx="6719297" cy="60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1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A78447C-C8DC-420B-85F8-40551598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550400" cy="46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FBB72E-F7D7-4E45-8ED6-E9ECB4120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433" y="456986"/>
            <a:ext cx="8805333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20E4BDB3-5055-4A9B-B7E7-F92C4902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7" y="355600"/>
            <a:ext cx="84306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31D3CC-1613-4966-B099-4580B2AF6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r="5" b="5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4D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6613</TotalTime>
  <Words>229</Words>
  <Application>Microsoft Office PowerPoint</Application>
  <PresentationFormat>Widescreen</PresentationFormat>
  <Paragraphs>26</Paragraphs>
  <Slides>30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Tema di Office</vt:lpstr>
      <vt:lpstr>«Verso un noi sempre più grande» Il diritto d’asilo -  Report Migrantes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DIRITTO D’ASILO REPORT MIGRANTES 2021</dc:title>
  <dc:creator>Alessandro Manfridi</dc:creator>
  <cp:lastModifiedBy>Alessandro Manfridi</cp:lastModifiedBy>
  <cp:revision>46</cp:revision>
  <dcterms:created xsi:type="dcterms:W3CDTF">2022-01-13T14:54:16Z</dcterms:created>
  <dcterms:modified xsi:type="dcterms:W3CDTF">2022-02-03T18:52:12Z</dcterms:modified>
</cp:coreProperties>
</file>